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18"/>
  </p:notesMasterIdLst>
  <p:sldIdLst>
    <p:sldId id="256" r:id="rId2"/>
    <p:sldId id="257" r:id="rId3"/>
    <p:sldId id="258" r:id="rId4"/>
    <p:sldId id="259" r:id="rId5"/>
    <p:sldId id="260" r:id="rId6"/>
    <p:sldId id="268" r:id="rId7"/>
    <p:sldId id="261" r:id="rId8"/>
    <p:sldId id="262" r:id="rId9"/>
    <p:sldId id="263" r:id="rId10"/>
    <p:sldId id="265" r:id="rId11"/>
    <p:sldId id="266" r:id="rId12"/>
    <p:sldId id="267" r:id="rId13"/>
    <p:sldId id="270" r:id="rId14"/>
    <p:sldId id="272" r:id="rId15"/>
    <p:sldId id="271" r:id="rId16"/>
    <p:sldId id="264" r:id="rId1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34578" autoAdjust="0"/>
    <p:restoredTop sz="86410" autoAdjust="0"/>
  </p:normalViewPr>
  <p:slideViewPr>
    <p:cSldViewPr>
      <p:cViewPr varScale="1">
        <p:scale>
          <a:sx n="42" d="100"/>
          <a:sy n="42" d="100"/>
        </p:scale>
        <p:origin x="-936" y="-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48" y="9246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7BF8A99-62CC-40F9-AC54-2902E4C3C88B}" type="datetimeFigureOut">
              <a:rPr lang="ru-RU" smtClean="0"/>
              <a:pPr/>
              <a:t>14.10.2014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C129D8B-D515-463B-82F3-303A0975EACA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err="1" smtClean="0"/>
              <a:t>Нейрообменно-эндокринный</a:t>
            </a:r>
            <a:r>
              <a:rPr lang="ru-RU" dirty="0" smtClean="0"/>
              <a:t> синдром (</a:t>
            </a:r>
            <a:r>
              <a:rPr lang="ru-RU" dirty="0" err="1" smtClean="0"/>
              <a:t>гипоталомический</a:t>
            </a:r>
            <a:r>
              <a:rPr lang="ru-RU" dirty="0" smtClean="0"/>
              <a:t>, метаболический) – </a:t>
            </a:r>
            <a:r>
              <a:rPr lang="ru-RU" dirty="0" err="1" smtClean="0"/>
              <a:t>инсулинорезистентность</a:t>
            </a:r>
            <a:r>
              <a:rPr lang="ru-RU" dirty="0" smtClean="0"/>
              <a:t> и ожирение. Сходен с болезнью </a:t>
            </a:r>
            <a:r>
              <a:rPr lang="ru-RU" dirty="0" err="1" smtClean="0"/>
              <a:t>Кушинга</a:t>
            </a:r>
            <a:r>
              <a:rPr lang="ru-RU" dirty="0" smtClean="0"/>
              <a:t> в легкой форме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129D8B-D515-463B-82F3-303A0975EACA}" type="slidenum">
              <a:rPr lang="ru-RU" smtClean="0"/>
              <a:pPr/>
              <a:t>7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Прямоугольник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Скругленный прямоугольник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mtClean="0"/>
              <a:t>15.10.2014</a:t>
            </a:r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342FB053-1F58-41D6-88D3-E8B223143B77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mtClean="0"/>
              <a:t>15.10.2014</a:t>
            </a: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2FB053-1F58-41D6-88D3-E8B223143B77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ик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Скругленный прямоугольник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mtClean="0"/>
              <a:t>15.10.2014</a:t>
            </a: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342FB053-1F58-41D6-88D3-E8B223143B7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mtClean="0"/>
              <a:t>15.10.2014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2FB053-1F58-41D6-88D3-E8B223143B77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mtClean="0"/>
              <a:t>15.10.2014</a:t>
            </a:r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2FB053-1F58-41D6-88D3-E8B223143B77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Содержимое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mtClean="0"/>
              <a:t>15.10.2014</a:t>
            </a:r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2FB053-1F58-41D6-88D3-E8B223143B7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mtClean="0"/>
              <a:t>15.10.2014</a:t>
            </a:r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2FB053-1F58-41D6-88D3-E8B223143B7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Скругленный прямоугольник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mtClean="0"/>
              <a:t>15.10.2014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2FB053-1F58-41D6-88D3-E8B223143B77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mtClean="0"/>
              <a:t>15.10.2014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342FB053-1F58-41D6-88D3-E8B223143B77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оугольник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mtClean="0"/>
              <a:t>15.10.2014</a:t>
            </a: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2FB053-1F58-41D6-88D3-E8B223143B7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mtClean="0"/>
              <a:t>15.10.2014</a:t>
            </a: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2FB053-1F58-41D6-88D3-E8B223143B7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Скругленный прямоугольник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15.10.2014</a:t>
            </a:r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342FB053-1F58-41D6-88D3-E8B223143B77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hf sldNum="0" hdr="0" ftr="0"/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dirty="0" smtClean="0"/>
              <a:t>Доцент кафедры акушерства и гинекологии </a:t>
            </a:r>
            <a:r>
              <a:rPr lang="ru-RU" dirty="0" err="1" smtClean="0"/>
              <a:t>ГомГМУ</a:t>
            </a:r>
            <a:endParaRPr lang="ru-RU" dirty="0" smtClean="0"/>
          </a:p>
          <a:p>
            <a:r>
              <a:rPr lang="ru-RU" dirty="0" smtClean="0"/>
              <a:t>Крот Ирина Фёдоровна</a:t>
            </a:r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ru-RU" sz="5400" b="1" dirty="0" smtClean="0"/>
              <a:t>Осложнения аборта</a:t>
            </a:r>
            <a:br>
              <a:rPr lang="ru-RU" sz="5400" b="1" dirty="0" smtClean="0"/>
            </a:br>
            <a:endParaRPr lang="ru-RU" sz="5400" b="1" dirty="0"/>
          </a:p>
        </p:txBody>
      </p:sp>
      <p:pic>
        <p:nvPicPr>
          <p:cNvPr id="4" name="Рисунок 3" descr="image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940152" y="4725144"/>
            <a:ext cx="2619375" cy="1743075"/>
          </a:xfrm>
          <a:prstGeom prst="rect">
            <a:avLst/>
          </a:prstGeom>
        </p:spPr>
      </p:pic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mtClean="0"/>
              <a:t>15.10.2014</a:t>
            </a: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Осложнения в ходе операции хирургического аборта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endParaRPr lang="ru-RU" sz="3200" dirty="0" smtClean="0"/>
          </a:p>
          <a:p>
            <a:r>
              <a:rPr lang="ru-RU" sz="3200" dirty="0" smtClean="0"/>
              <a:t>Повреждение матки и соседних органов.</a:t>
            </a:r>
          </a:p>
          <a:p>
            <a:r>
              <a:rPr lang="ru-RU" sz="3200" dirty="0" smtClean="0"/>
              <a:t>Неполное удаление плодного яйца.</a:t>
            </a:r>
          </a:p>
          <a:p>
            <a:r>
              <a:rPr lang="ru-RU" sz="3200" dirty="0" err="1" smtClean="0"/>
              <a:t>Гематометра</a:t>
            </a:r>
            <a:r>
              <a:rPr lang="ru-RU" sz="3200" dirty="0" smtClean="0"/>
              <a:t>.</a:t>
            </a:r>
          </a:p>
          <a:p>
            <a:r>
              <a:rPr lang="ru-RU" sz="3200" dirty="0" smtClean="0"/>
              <a:t>Инфекционные осложнения.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mtClean="0"/>
              <a:t>15.10.2014</a:t>
            </a: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Перфорация матки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395536" y="1447800"/>
            <a:ext cx="5400600" cy="4933528"/>
          </a:xfrm>
        </p:spPr>
        <p:txBody>
          <a:bodyPr>
            <a:normAutofit fontScale="92500" lnSpcReduction="10000"/>
          </a:bodyPr>
          <a:lstStyle/>
          <a:p>
            <a:r>
              <a:rPr lang="ru-RU" dirty="0" smtClean="0"/>
              <a:t>Патологические изменения маточной стенки после многократных абортов или родов в анамнезе.</a:t>
            </a:r>
          </a:p>
          <a:p>
            <a:r>
              <a:rPr lang="ru-RU" dirty="0" smtClean="0"/>
              <a:t>Перенесенный эндометрит.</a:t>
            </a:r>
          </a:p>
          <a:p>
            <a:r>
              <a:rPr lang="ru-RU" dirty="0" smtClean="0"/>
              <a:t>Наличие </a:t>
            </a:r>
            <a:r>
              <a:rPr lang="ru-RU" dirty="0" err="1" smtClean="0"/>
              <a:t>миоматозных</a:t>
            </a:r>
            <a:r>
              <a:rPr lang="ru-RU" dirty="0" smtClean="0"/>
              <a:t> узлов, рубцов на матке после кесарева сечения и консервативной </a:t>
            </a:r>
            <a:r>
              <a:rPr lang="ru-RU" dirty="0" err="1" smtClean="0"/>
              <a:t>миомэктомии</a:t>
            </a:r>
            <a:r>
              <a:rPr lang="ru-RU" dirty="0" smtClean="0"/>
              <a:t>.</a:t>
            </a:r>
          </a:p>
          <a:p>
            <a:r>
              <a:rPr lang="ru-RU" dirty="0" smtClean="0"/>
              <a:t>Погрешности в технике выполнения операции (аборт после 12 недель, резкий перегиб матки, форсированное введение инструментов)</a:t>
            </a:r>
          </a:p>
          <a:p>
            <a:endParaRPr lang="ru-RU" dirty="0"/>
          </a:p>
        </p:txBody>
      </p:sp>
      <p:pic>
        <p:nvPicPr>
          <p:cNvPr id="5" name="Содержимое 4" descr="перфорация.jpg"/>
          <p:cNvPicPr>
            <a:picLocks noGrp="1" noChangeAspect="1"/>
          </p:cNvPicPr>
          <p:nvPr>
            <p:ph sz="quarter" idx="2"/>
          </p:nvPr>
        </p:nvPicPr>
        <p:blipFill>
          <a:blip r:embed="rId2" cstate="print"/>
          <a:stretch>
            <a:fillRect/>
          </a:stretch>
        </p:blipFill>
        <p:spPr>
          <a:xfrm>
            <a:off x="5508104" y="1268760"/>
            <a:ext cx="2790825" cy="1638300"/>
          </a:xfrm>
        </p:spPr>
      </p:pic>
      <p:pic>
        <p:nvPicPr>
          <p:cNvPr id="6" name="Рисунок 5" descr="перфора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580112" y="3140968"/>
            <a:ext cx="2914650" cy="1571625"/>
          </a:xfrm>
          <a:prstGeom prst="rect">
            <a:avLst/>
          </a:prstGeom>
        </p:spPr>
      </p:pic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mtClean="0"/>
              <a:t>15.10.2014</a:t>
            </a: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Неполный аборт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ru-RU" dirty="0" smtClean="0"/>
              <a:t>- сохранение после выскабливания элементов плодного яйца или </a:t>
            </a:r>
            <a:r>
              <a:rPr lang="ru-RU" dirty="0" err="1" smtClean="0"/>
              <a:t>децидуальной</a:t>
            </a:r>
            <a:r>
              <a:rPr lang="ru-RU" dirty="0" smtClean="0"/>
              <a:t> оболочки, изредка и ненарушенного плодного яйца.</a:t>
            </a:r>
          </a:p>
          <a:p>
            <a:pPr>
              <a:buNone/>
            </a:pPr>
            <a:r>
              <a:rPr lang="ru-RU" dirty="0" smtClean="0"/>
              <a:t>Клиническая картина: кровянистые выделения из половых путей, схваткообразные боли внизу живота. </a:t>
            </a:r>
          </a:p>
          <a:p>
            <a:pPr>
              <a:buNone/>
            </a:pPr>
            <a:r>
              <a:rPr lang="ru-RU" dirty="0" smtClean="0"/>
              <a:t>Диагностика: вагинальный осмотр, УЗИ.</a:t>
            </a:r>
          </a:p>
          <a:p>
            <a:pPr>
              <a:buNone/>
            </a:pPr>
            <a:r>
              <a:rPr lang="ru-RU" dirty="0" smtClean="0"/>
              <a:t>Тактика повторное выскабливание полости матки.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mtClean="0"/>
              <a:t>15.10.2014</a:t>
            </a: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Гнойно-септические осложнения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ru-RU" dirty="0" smtClean="0"/>
              <a:t>Наличие инфекции половых путей до операции.</a:t>
            </a:r>
          </a:p>
          <a:p>
            <a:r>
              <a:rPr lang="ru-RU" dirty="0" smtClean="0"/>
              <a:t>Внесение инфекционного агента во время операции (криминальный аборт).</a:t>
            </a:r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r>
              <a:rPr lang="ru-RU" dirty="0" smtClean="0"/>
              <a:t>Нозологические формы: эндометрит, сальпингит, </a:t>
            </a:r>
            <a:r>
              <a:rPr lang="ru-RU" dirty="0" err="1" smtClean="0"/>
              <a:t>пельвиоперитонит</a:t>
            </a:r>
            <a:r>
              <a:rPr lang="ru-RU" dirty="0" smtClean="0"/>
              <a:t>,</a:t>
            </a:r>
            <a:r>
              <a:rPr lang="ru-RU" baseline="0" dirty="0" smtClean="0"/>
              <a:t> сепсис</a:t>
            </a:r>
            <a:r>
              <a:rPr lang="ru-RU" dirty="0" smtClean="0"/>
              <a:t>. 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mtClean="0"/>
              <a:t>15.10.2014</a:t>
            </a: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Отдаленные последствия аборта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r>
              <a:rPr lang="ru-RU" dirty="0" smtClean="0"/>
              <a:t>Плацентарный полип.</a:t>
            </a:r>
          </a:p>
          <a:p>
            <a:r>
              <a:rPr lang="ru-RU" dirty="0" err="1" smtClean="0"/>
              <a:t>Трофобластическая</a:t>
            </a:r>
            <a:r>
              <a:rPr lang="ru-RU" dirty="0" smtClean="0"/>
              <a:t> болезнь.</a:t>
            </a:r>
          </a:p>
          <a:p>
            <a:r>
              <a:rPr lang="ru-RU" dirty="0" smtClean="0"/>
              <a:t>Синдром </a:t>
            </a:r>
            <a:r>
              <a:rPr lang="ru-RU" dirty="0" err="1" smtClean="0"/>
              <a:t>Ашермана</a:t>
            </a:r>
            <a:r>
              <a:rPr lang="ru-RU" dirty="0" smtClean="0"/>
              <a:t>.</a:t>
            </a:r>
          </a:p>
          <a:p>
            <a:r>
              <a:rPr lang="ru-RU" dirty="0" err="1" smtClean="0"/>
              <a:t>Эндометриоз</a:t>
            </a:r>
            <a:r>
              <a:rPr lang="ru-RU" dirty="0" smtClean="0"/>
              <a:t>.</a:t>
            </a:r>
          </a:p>
          <a:p>
            <a:r>
              <a:rPr lang="ru-RU" dirty="0" err="1" smtClean="0"/>
              <a:t>Истмико-цервикальная</a:t>
            </a:r>
            <a:r>
              <a:rPr lang="ru-RU" dirty="0" smtClean="0"/>
              <a:t> недостаточность, </a:t>
            </a:r>
            <a:r>
              <a:rPr lang="ru-RU" dirty="0" err="1" smtClean="0"/>
              <a:t>эктропион</a:t>
            </a:r>
            <a:r>
              <a:rPr lang="ru-RU" dirty="0" smtClean="0"/>
              <a:t>.</a:t>
            </a:r>
          </a:p>
          <a:p>
            <a:r>
              <a:rPr lang="ru-RU" dirty="0" err="1" smtClean="0"/>
              <a:t>Изоиммунизация</a:t>
            </a:r>
            <a:r>
              <a:rPr lang="ru-RU" dirty="0" smtClean="0"/>
              <a:t> по резус-фактору.</a:t>
            </a:r>
          </a:p>
          <a:p>
            <a:r>
              <a:rPr lang="ru-RU" dirty="0" smtClean="0"/>
              <a:t>Последующие нарушения менструальной функции.</a:t>
            </a:r>
          </a:p>
          <a:p>
            <a:r>
              <a:rPr lang="ru-RU" dirty="0" smtClean="0"/>
              <a:t>Бесплодие, </a:t>
            </a:r>
            <a:r>
              <a:rPr lang="ru-RU" dirty="0" err="1" smtClean="0"/>
              <a:t>невынашивание</a:t>
            </a:r>
            <a:r>
              <a:rPr lang="ru-RU" dirty="0" smtClean="0"/>
              <a:t> беременности.</a:t>
            </a:r>
          </a:p>
          <a:p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mtClean="0"/>
              <a:t>15.10.2014</a:t>
            </a: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Нарушения менструальной функции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ru-RU" dirty="0" smtClean="0"/>
              <a:t>Атрезия полости матки или цервикального канала.</a:t>
            </a:r>
          </a:p>
          <a:p>
            <a:r>
              <a:rPr lang="ru-RU" dirty="0" smtClean="0"/>
              <a:t>Расстройства функции эндокринных желез (неклассическая форма врожденной гиперплазии коры надпочечников, метаболический синдром)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mtClean="0"/>
              <a:t>15.10.2014</a:t>
            </a: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err="1" smtClean="0"/>
              <a:t>Невынашивание</a:t>
            </a:r>
            <a:r>
              <a:rPr lang="ru-RU" dirty="0" smtClean="0"/>
              <a:t> беременности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ru-RU" dirty="0" smtClean="0"/>
              <a:t>Хронический эндометрит (иммунопатологический процесс в эндометрии, приводящий к реакции иммунного отторжения, </a:t>
            </a:r>
            <a:r>
              <a:rPr lang="ru-RU" dirty="0" err="1" smtClean="0"/>
              <a:t>микротромбозам</a:t>
            </a:r>
            <a:r>
              <a:rPr lang="ru-RU" dirty="0" smtClean="0"/>
              <a:t>, нарушениям инвазии </a:t>
            </a:r>
            <a:r>
              <a:rPr lang="ru-RU" dirty="0" err="1" smtClean="0"/>
              <a:t>трофобласта</a:t>
            </a:r>
            <a:r>
              <a:rPr lang="ru-RU" dirty="0" smtClean="0"/>
              <a:t>, выработке антител к собственному прогестерону)</a:t>
            </a:r>
          </a:p>
          <a:p>
            <a:r>
              <a:rPr lang="ru-RU" dirty="0" smtClean="0"/>
              <a:t>Хронические генитальные инфекции.</a:t>
            </a:r>
          </a:p>
          <a:p>
            <a:r>
              <a:rPr lang="ru-RU" dirty="0" smtClean="0"/>
              <a:t>Синдром </a:t>
            </a:r>
            <a:r>
              <a:rPr lang="ru-RU" dirty="0" err="1" smtClean="0"/>
              <a:t>Ашермана</a:t>
            </a:r>
            <a:r>
              <a:rPr lang="ru-RU" dirty="0" smtClean="0"/>
              <a:t>.</a:t>
            </a:r>
          </a:p>
          <a:p>
            <a:r>
              <a:rPr lang="ru-RU" dirty="0" err="1" smtClean="0"/>
              <a:t>Истмико-цервикальная</a:t>
            </a:r>
            <a:r>
              <a:rPr lang="ru-RU" dirty="0" smtClean="0"/>
              <a:t> недостаточность.</a:t>
            </a:r>
          </a:p>
          <a:p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mtClean="0"/>
              <a:t>15.10.2014</a:t>
            </a: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Вторичное бесплодие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ru-RU" dirty="0" smtClean="0"/>
              <a:t>Последствия перенесенных генитальных инфекций (</a:t>
            </a:r>
            <a:r>
              <a:rPr lang="ru-RU" dirty="0" err="1" smtClean="0"/>
              <a:t>тубоовариальный</a:t>
            </a:r>
            <a:r>
              <a:rPr lang="ru-RU" dirty="0" smtClean="0"/>
              <a:t> фактор, синдром </a:t>
            </a:r>
            <a:r>
              <a:rPr lang="ru-RU" dirty="0" err="1" smtClean="0"/>
              <a:t>Ашермана</a:t>
            </a:r>
            <a:r>
              <a:rPr lang="ru-RU" dirty="0" smtClean="0"/>
              <a:t>, атрезия цервикального канала).</a:t>
            </a:r>
          </a:p>
          <a:p>
            <a:endParaRPr lang="ru-RU" dirty="0" smtClean="0"/>
          </a:p>
          <a:p>
            <a:endParaRPr lang="ru-RU" dirty="0" smtClean="0"/>
          </a:p>
          <a:p>
            <a:r>
              <a:rPr lang="ru-RU" dirty="0" smtClean="0"/>
              <a:t>Гормональное бесплодие (</a:t>
            </a:r>
            <a:r>
              <a:rPr lang="ru-RU" dirty="0" err="1" smtClean="0"/>
              <a:t>ановуляция</a:t>
            </a:r>
            <a:r>
              <a:rPr lang="ru-RU" dirty="0" smtClean="0"/>
              <a:t> вследствие </a:t>
            </a:r>
            <a:r>
              <a:rPr lang="ru-RU" dirty="0" err="1" smtClean="0"/>
              <a:t>гиперандрогении</a:t>
            </a:r>
            <a:r>
              <a:rPr lang="ru-RU" dirty="0" smtClean="0"/>
              <a:t>)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mtClean="0"/>
              <a:t>15.10.2014</a:t>
            </a: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274638"/>
            <a:ext cx="8604448" cy="1143000"/>
          </a:xfrm>
        </p:spPr>
        <p:txBody>
          <a:bodyPr>
            <a:normAutofit/>
          </a:bodyPr>
          <a:lstStyle/>
          <a:p>
            <a:pPr algn="ctr"/>
            <a:r>
              <a:rPr lang="ru-RU" sz="3200" b="1" dirty="0" smtClean="0"/>
              <a:t>Ежегодно аборты становятся причиной 13% материнской смертности во всем мире.</a:t>
            </a:r>
            <a:endParaRPr lang="ru-RU" sz="32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ru-RU" dirty="0" smtClean="0"/>
              <a:t>Причины высокой смертности и заболеваемости после искусственного прерывания беременности:</a:t>
            </a:r>
          </a:p>
          <a:p>
            <a:r>
              <a:rPr lang="ru-RU" dirty="0" smtClean="0"/>
              <a:t>Слишком частое применение хирургического аборта.</a:t>
            </a:r>
          </a:p>
          <a:p>
            <a:r>
              <a:rPr lang="ru-RU" dirty="0" smtClean="0"/>
              <a:t>Недостаточная квалификация медицинских работников, выполняющих аборт.</a:t>
            </a:r>
          </a:p>
          <a:p>
            <a:r>
              <a:rPr lang="ru-RU" dirty="0" smtClean="0"/>
              <a:t>Законы, ограничивающие применение аборта.</a:t>
            </a:r>
          </a:p>
          <a:p>
            <a:endParaRPr lang="ru-RU" dirty="0" smtClean="0"/>
          </a:p>
          <a:p>
            <a:r>
              <a:rPr lang="ru-RU" dirty="0" smtClean="0"/>
              <a:t>Бюллетень ВОЗ, 2000 г.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mtClean="0"/>
              <a:t>15.10.2014</a:t>
            </a: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История «</a:t>
            </a:r>
            <a:r>
              <a:rPr lang="ru-RU" dirty="0" err="1" smtClean="0"/>
              <a:t>абортного</a:t>
            </a:r>
            <a:r>
              <a:rPr lang="ru-RU" dirty="0" smtClean="0"/>
              <a:t> дела»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smtClean="0"/>
              <a:t>XV </a:t>
            </a:r>
            <a:r>
              <a:rPr lang="ru-RU" dirty="0" smtClean="0"/>
              <a:t>– </a:t>
            </a:r>
            <a:r>
              <a:rPr lang="en-US" dirty="0" smtClean="0"/>
              <a:t>XVIII</a:t>
            </a:r>
            <a:r>
              <a:rPr lang="ru-RU" dirty="0" smtClean="0"/>
              <a:t> века: аборт приравнивался к тяжелейшему преступлению. За «извлечение плода во чреве» грешнице грозил запрет заходить в церковь от 5 до 15 лет.</a:t>
            </a:r>
          </a:p>
          <a:p>
            <a:r>
              <a:rPr lang="ru-RU" dirty="0" smtClean="0"/>
              <a:t>Царь Алексей Михайлович Романов ввел смертную казнь.</a:t>
            </a:r>
          </a:p>
          <a:p>
            <a:r>
              <a:rPr lang="ru-RU" dirty="0" smtClean="0"/>
              <a:t>Петр </a:t>
            </a:r>
            <a:r>
              <a:rPr lang="en-US" dirty="0" smtClean="0"/>
              <a:t>I</a:t>
            </a:r>
            <a:r>
              <a:rPr lang="ru-RU" dirty="0" smtClean="0"/>
              <a:t> в 1715 году смягчил наказание. 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mtClean="0"/>
              <a:t>15.10.2014</a:t>
            </a: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ru-RU" dirty="0" smtClean="0"/>
              <a:t>1845 г. За «умышленное детоубийство» карали не только несостоявшуюся мать, но и лицо производящее вмешательство и его пособников. Женщине полагалась ссылка в Сибирь на 6 лет, врачу – каторжные работы. </a:t>
            </a:r>
          </a:p>
          <a:p>
            <a:r>
              <a:rPr lang="ru-RU" dirty="0" smtClean="0"/>
              <a:t>1920 г. – легализация искусственного прерывания беременности.</a:t>
            </a:r>
          </a:p>
          <a:p>
            <a:r>
              <a:rPr lang="ru-RU" dirty="0" smtClean="0"/>
              <a:t>1931 г. – введение платы за </a:t>
            </a:r>
            <a:r>
              <a:rPr lang="ru-RU" dirty="0" smtClean="0"/>
              <a:t>аборт (оплата составляла около 100 </a:t>
            </a:r>
            <a:r>
              <a:rPr lang="ru-RU" dirty="0" err="1" smtClean="0"/>
              <a:t>руб</a:t>
            </a:r>
            <a:r>
              <a:rPr lang="ru-RU" dirty="0" smtClean="0"/>
              <a:t>, что соответствовало средней заработной плате женщины) 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mtClean="0"/>
              <a:t>15.10.2014</a:t>
            </a: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ru-RU" dirty="0" smtClean="0"/>
              <a:t>К 1936 году показатель рождаемости снизился на 23%</a:t>
            </a:r>
          </a:p>
          <a:p>
            <a:r>
              <a:rPr lang="ru-RU" dirty="0" smtClean="0"/>
              <a:t>1936 г. Законодательное запрещение абортов</a:t>
            </a:r>
          </a:p>
          <a:p>
            <a:pPr>
              <a:buNone/>
            </a:pPr>
            <a:r>
              <a:rPr lang="ru-RU" dirty="0" smtClean="0"/>
              <a:t>Это привело к увеличению материнской смертности вдвое в 1936 году по сравнению с 1935 (910 случаев против 451). </a:t>
            </a:r>
          </a:p>
          <a:p>
            <a:pPr>
              <a:buNone/>
            </a:pPr>
            <a:r>
              <a:rPr lang="ru-RU" dirty="0" smtClean="0"/>
              <a:t>1955 г аборты повторно разрешены</a:t>
            </a:r>
          </a:p>
          <a:p>
            <a:pPr>
              <a:buNone/>
            </a:pPr>
            <a:r>
              <a:rPr lang="ru-RU" dirty="0" smtClean="0"/>
              <a:t>Пик абортов был зафиксирован в 1964 году – 5,6 </a:t>
            </a:r>
            <a:r>
              <a:rPr lang="ru-RU" dirty="0" err="1" smtClean="0"/>
              <a:t>млн</a:t>
            </a:r>
            <a:r>
              <a:rPr lang="ru-RU" dirty="0" smtClean="0"/>
              <a:t> (169 на 1000 женщин репродуктивного возраста)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mtClean="0"/>
              <a:t>15.10.2014</a:t>
            </a: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67544" y="476672"/>
            <a:ext cx="4320480" cy="5760640"/>
          </a:xfrm>
        </p:spPr>
        <p:txBody>
          <a:bodyPr>
            <a:normAutofit lnSpcReduction="10000"/>
          </a:bodyPr>
          <a:lstStyle/>
          <a:p>
            <a:r>
              <a:rPr lang="ru-RU" dirty="0" smtClean="0"/>
              <a:t>Методики криминального аборта: </a:t>
            </a:r>
            <a:r>
              <a:rPr lang="ru-RU" dirty="0" err="1" smtClean="0"/>
              <a:t>заоболочечное</a:t>
            </a:r>
            <a:r>
              <a:rPr lang="ru-RU" dirty="0" smtClean="0"/>
              <a:t> введение </a:t>
            </a:r>
            <a:r>
              <a:rPr lang="ru-RU" dirty="0" err="1" smtClean="0"/>
              <a:t>фурациллина</a:t>
            </a:r>
            <a:r>
              <a:rPr lang="ru-RU" dirty="0" smtClean="0"/>
              <a:t>, </a:t>
            </a:r>
            <a:r>
              <a:rPr lang="ru-RU" dirty="0" err="1" smtClean="0"/>
              <a:t>интраамниальное</a:t>
            </a:r>
            <a:r>
              <a:rPr lang="ru-RU" dirty="0" smtClean="0"/>
              <a:t> </a:t>
            </a:r>
            <a:r>
              <a:rPr lang="ru-RU" dirty="0" err="1" smtClean="0"/>
              <a:t>введение</a:t>
            </a:r>
            <a:r>
              <a:rPr lang="ru-RU" dirty="0" smtClean="0"/>
              <a:t> формалина, введение в матку ножки листка фикуса, раствора мыла и т.д.</a:t>
            </a:r>
          </a:p>
          <a:p>
            <a:endParaRPr lang="ru-RU" dirty="0" smtClean="0"/>
          </a:p>
          <a:p>
            <a:r>
              <a:rPr lang="ru-RU" dirty="0" smtClean="0"/>
              <a:t>1750 г. В Россию пришла методика инструментального аборта.</a:t>
            </a:r>
          </a:p>
          <a:p>
            <a:endParaRPr lang="ru-RU" dirty="0"/>
          </a:p>
        </p:txBody>
      </p:sp>
      <p:pic>
        <p:nvPicPr>
          <p:cNvPr id="6" name="Содержимое 5" descr="плакат2.jpg"/>
          <p:cNvPicPr>
            <a:picLocks noGrp="1" noChangeAspect="1"/>
          </p:cNvPicPr>
          <p:nvPr>
            <p:ph sz="quarter" idx="2"/>
          </p:nvPr>
        </p:nvPicPr>
        <p:blipFill>
          <a:blip r:embed="rId2" cstate="print"/>
          <a:stretch>
            <a:fillRect/>
          </a:stretch>
        </p:blipFill>
        <p:spPr>
          <a:xfrm>
            <a:off x="5076056" y="836712"/>
            <a:ext cx="3791189" cy="5335747"/>
          </a:xfrm>
        </p:spPr>
      </p:pic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mtClean="0"/>
              <a:t>15.10.2014</a:t>
            </a: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плакат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380839" y="0"/>
            <a:ext cx="8727901" cy="6716393"/>
          </a:xfrm>
        </p:spPr>
      </p:pic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mtClean="0"/>
              <a:t>15.10.2014</a:t>
            </a: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/>
              <a:t>Спасибо за внимание</a:t>
            </a:r>
            <a:endParaRPr lang="ru-RU" dirty="0"/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mtClean="0"/>
              <a:t>15.10.2014</a:t>
            </a: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праведливость">
  <a:themeElements>
    <a:clrScheme name="Справедливость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Справедливость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Справедливость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369</TotalTime>
  <Words>577</Words>
  <Application>Microsoft Office PowerPoint</Application>
  <PresentationFormat>Экран (4:3)</PresentationFormat>
  <Paragraphs>87</Paragraphs>
  <Slides>16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Справедливость</vt:lpstr>
      <vt:lpstr>Осложнения аборта </vt:lpstr>
      <vt:lpstr>Осложнения в ходе операции хирургического аборта</vt:lpstr>
      <vt:lpstr>Перфорация матки</vt:lpstr>
      <vt:lpstr>Неполный аборт</vt:lpstr>
      <vt:lpstr>Гнойно-септические осложнения</vt:lpstr>
      <vt:lpstr>Отдаленные последствия аборта</vt:lpstr>
      <vt:lpstr>Нарушения менструальной функции</vt:lpstr>
      <vt:lpstr>Невынашивание беременности</vt:lpstr>
      <vt:lpstr>Вторичное бесплодие</vt:lpstr>
      <vt:lpstr>Ежегодно аборты становятся причиной 13% материнской смертности во всем мире.</vt:lpstr>
      <vt:lpstr>История «абортного дела» </vt:lpstr>
      <vt:lpstr>Слайд 12</vt:lpstr>
      <vt:lpstr>Слайд 13</vt:lpstr>
      <vt:lpstr>Слайд 14</vt:lpstr>
      <vt:lpstr>Слайд 15</vt:lpstr>
      <vt:lpstr>Спасибо за внимание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Осложнения аборта</dc:title>
  <dc:creator>Пользователь Windows</dc:creator>
  <cp:lastModifiedBy>Пользователь Windows</cp:lastModifiedBy>
  <cp:revision>3</cp:revision>
  <dcterms:created xsi:type="dcterms:W3CDTF">2014-10-13T11:42:41Z</dcterms:created>
  <dcterms:modified xsi:type="dcterms:W3CDTF">2014-10-14T18:58:32Z</dcterms:modified>
</cp:coreProperties>
</file>