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324" r:id="rId3"/>
    <p:sldId id="311" r:id="rId4"/>
    <p:sldId id="312" r:id="rId5"/>
    <p:sldId id="316" r:id="rId6"/>
    <p:sldId id="317" r:id="rId7"/>
    <p:sldId id="322" r:id="rId8"/>
    <p:sldId id="318" r:id="rId9"/>
    <p:sldId id="319" r:id="rId10"/>
    <p:sldId id="320" r:id="rId11"/>
    <p:sldId id="303" r:id="rId12"/>
    <p:sldId id="321" r:id="rId13"/>
    <p:sldId id="32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BF5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570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0A7DD-9AC0-45DC-9393-C8BB7710F615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5CA8-1DA3-4EDA-B04F-A1DB3F3658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243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0A7DD-9AC0-45DC-9393-C8BB7710F615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5CA8-1DA3-4EDA-B04F-A1DB3F3658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731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0A7DD-9AC0-45DC-9393-C8BB7710F615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5CA8-1DA3-4EDA-B04F-A1DB3F3658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6424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0A7DD-9AC0-45DC-9393-C8BB7710F615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5CA8-1DA3-4EDA-B04F-A1DB3F3658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752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0A7DD-9AC0-45DC-9393-C8BB7710F615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5CA8-1DA3-4EDA-B04F-A1DB3F3658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095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0A7DD-9AC0-45DC-9393-C8BB7710F615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5CA8-1DA3-4EDA-B04F-A1DB3F3658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2579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0A7DD-9AC0-45DC-9393-C8BB7710F615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5CA8-1DA3-4EDA-B04F-A1DB3F3658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144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0A7DD-9AC0-45DC-9393-C8BB7710F615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5CA8-1DA3-4EDA-B04F-A1DB3F3658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4210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0A7DD-9AC0-45DC-9393-C8BB7710F615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5CA8-1DA3-4EDA-B04F-A1DB3F3658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661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0A7DD-9AC0-45DC-9393-C8BB7710F615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5CA8-1DA3-4EDA-B04F-A1DB3F3658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781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0A7DD-9AC0-45DC-9393-C8BB7710F615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5CA8-1DA3-4EDA-B04F-A1DB3F3658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897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3000"/>
            <a:lum/>
          </a:blip>
          <a:srcRect/>
          <a:tile tx="0" ty="0" sx="90000" sy="93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0A7DD-9AC0-45DC-9393-C8BB7710F615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F5CA8-1DA3-4EDA-B04F-A1DB3F3658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745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4306490"/>
          </a:xfrm>
        </p:spPr>
        <p:txBody>
          <a:bodyPr>
            <a:normAutofit fontScale="90000"/>
          </a:bodyPr>
          <a:lstStyle/>
          <a:p>
            <a:r>
              <a:rPr lang="en-US" sz="3200" b="1" i="1" dirty="0" smtClean="0">
                <a:solidFill>
                  <a:srgbClr val="002060"/>
                </a:solidFill>
              </a:rPr>
              <a:t/>
            </a:r>
            <a:br>
              <a:rPr lang="en-US" sz="3200" b="1" i="1" dirty="0" smtClean="0">
                <a:solidFill>
                  <a:srgbClr val="002060"/>
                </a:solidFill>
              </a:rPr>
            </a:br>
            <a:r>
              <a:rPr lang="en-US" sz="3200" b="1" i="1" dirty="0">
                <a:solidFill>
                  <a:srgbClr val="002060"/>
                </a:solidFill>
              </a:rPr>
              <a:t/>
            </a:r>
            <a:br>
              <a:rPr lang="en-US" sz="3200" b="1" i="1" dirty="0">
                <a:solidFill>
                  <a:srgbClr val="002060"/>
                </a:solidFill>
              </a:rPr>
            </a:br>
            <a:r>
              <a:rPr lang="en-US" sz="3200" b="1" i="1" dirty="0" smtClean="0">
                <a:solidFill>
                  <a:srgbClr val="002060"/>
                </a:solidFill>
              </a:rPr>
              <a:t/>
            </a:r>
            <a:br>
              <a:rPr lang="en-US" sz="3200" b="1" i="1" dirty="0" smtClean="0">
                <a:solidFill>
                  <a:srgbClr val="002060"/>
                </a:solidFill>
              </a:rPr>
            </a:br>
            <a:r>
              <a:rPr lang="ru-RU" sz="4800" b="1" i="1" dirty="0" err="1" smtClean="0">
                <a:solidFill>
                  <a:srgbClr val="C00000"/>
                </a:solidFill>
              </a:rPr>
              <a:t>Постабортный</a:t>
            </a:r>
            <a:r>
              <a:rPr lang="ru-RU" sz="4800" b="1" i="1" dirty="0" smtClean="0">
                <a:solidFill>
                  <a:srgbClr val="C00000"/>
                </a:solidFill>
              </a:rPr>
              <a:t> синдром:</a:t>
            </a:r>
            <a:br>
              <a:rPr lang="ru-RU" sz="4800" b="1" i="1" dirty="0" smtClean="0">
                <a:solidFill>
                  <a:srgbClr val="C00000"/>
                </a:solidFill>
              </a:rPr>
            </a:br>
            <a:r>
              <a:rPr lang="ru-RU" sz="4800" b="1" i="1" dirty="0" smtClean="0">
                <a:solidFill>
                  <a:srgbClr val="C00000"/>
                </a:solidFill>
              </a:rPr>
              <a:t>причины, проявления, последствия</a:t>
            </a:r>
            <a:r>
              <a:rPr lang="en-US" sz="4800" b="1" i="1" dirty="0">
                <a:solidFill>
                  <a:srgbClr val="002060"/>
                </a:solidFill>
              </a:rPr>
              <a:t/>
            </a:r>
            <a:br>
              <a:rPr lang="en-US" sz="4800" b="1" i="1" dirty="0">
                <a:solidFill>
                  <a:srgbClr val="002060"/>
                </a:solidFill>
              </a:rPr>
            </a:b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2852937"/>
            <a:ext cx="8229600" cy="3273226"/>
          </a:xfrm>
        </p:spPr>
        <p:txBody>
          <a:bodyPr/>
          <a:lstStyle/>
          <a:p>
            <a:pPr marL="0" indent="0" algn="r">
              <a:buNone/>
            </a:pPr>
            <a:endParaRPr lang="ru-RU" dirty="0" smtClean="0"/>
          </a:p>
          <a:p>
            <a:pPr marL="0" indent="0" algn="r">
              <a:buNone/>
            </a:pPr>
            <a:endParaRPr lang="ru-RU" dirty="0"/>
          </a:p>
          <a:p>
            <a:pPr marL="0" indent="0" algn="r">
              <a:spcBef>
                <a:spcPts val="600"/>
              </a:spcBef>
              <a:buNone/>
            </a:pPr>
            <a:r>
              <a:rPr lang="ru-RU" dirty="0" smtClean="0"/>
              <a:t>                                     </a:t>
            </a:r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89040"/>
            <a:ext cx="2376264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4088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3442394"/>
          </a:xfrm>
        </p:spPr>
        <p:txBody>
          <a:bodyPr>
            <a:noAutofit/>
          </a:bodyPr>
          <a:lstStyle/>
          <a:p>
            <a:pPr algn="l"/>
            <a:r>
              <a:rPr lang="ru-RU" sz="3000" b="1" i="1" u="sng" dirty="0" err="1">
                <a:solidFill>
                  <a:srgbClr val="C00000"/>
                </a:solidFill>
              </a:rPr>
              <a:t>Постабортный</a:t>
            </a:r>
            <a:r>
              <a:rPr lang="ru-RU" sz="3000" b="1" i="1" u="sng" dirty="0">
                <a:solidFill>
                  <a:srgbClr val="C00000"/>
                </a:solidFill>
              </a:rPr>
              <a:t> синдром (ПАС)-</a:t>
            </a:r>
            <a:r>
              <a:rPr lang="ru-RU" sz="3000" b="1" i="1" dirty="0">
                <a:solidFill>
                  <a:srgbClr val="C00000"/>
                </a:solidFill>
              </a:rPr>
              <a:t> </a:t>
            </a:r>
            <a:r>
              <a:rPr lang="ru-RU" sz="3000" b="1" i="1" dirty="0">
                <a:solidFill>
                  <a:srgbClr val="002060"/>
                </a:solidFill>
              </a:rPr>
              <a:t>сочетание психологических проблем, психических и психосоматических нарушений, которые проявляются вследствие аборта, сразу или спустя несколько лет после аборта, имеет долговременное течение и </a:t>
            </a:r>
            <a:r>
              <a:rPr lang="ru-RU" sz="3000" b="1" i="1" dirty="0" err="1">
                <a:solidFill>
                  <a:srgbClr val="002060"/>
                </a:solidFill>
              </a:rPr>
              <a:t>рецедивы</a:t>
            </a:r>
            <a:endParaRPr lang="ru-RU" sz="3000" dirty="0"/>
          </a:p>
        </p:txBody>
      </p:sp>
      <p:pic>
        <p:nvPicPr>
          <p:cNvPr id="4" name="Picture 4" descr="ANd9GcTnwpsQPwcryN1X7j_3J4OLg3DEOK0iqa7d3ZLwND7_iK9Zq9UZ8w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933056"/>
            <a:ext cx="2600325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07704" y="378904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2400" i="1" dirty="0">
                <a:solidFill>
                  <a:srgbClr val="C00000"/>
                </a:solidFill>
              </a:rPr>
              <a:t>«Второй жертвой аборта является женщина, но кто воспринимает серьезно её боль? Едва ли кто-то даже </a:t>
            </a:r>
            <a:r>
              <a:rPr lang="ru-RU" sz="2400" i="1" dirty="0" smtClean="0">
                <a:solidFill>
                  <a:srgbClr val="C00000"/>
                </a:solidFill>
              </a:rPr>
              <a:t>задумывается </a:t>
            </a:r>
            <a:r>
              <a:rPr lang="ru-RU" sz="2400" i="1" dirty="0">
                <a:solidFill>
                  <a:srgbClr val="C00000"/>
                </a:solidFill>
              </a:rPr>
              <a:t>над этим»</a:t>
            </a:r>
          </a:p>
          <a:p>
            <a:pPr>
              <a:spcBef>
                <a:spcPts val="0"/>
              </a:spcBef>
              <a:buNone/>
            </a:pPr>
            <a:r>
              <a:rPr lang="ru-RU" sz="2400" i="1" dirty="0">
                <a:solidFill>
                  <a:srgbClr val="C00000"/>
                </a:solidFill>
              </a:rPr>
              <a:t>                       </a:t>
            </a:r>
            <a:r>
              <a:rPr lang="ru-RU" sz="2400" dirty="0">
                <a:solidFill>
                  <a:srgbClr val="C00000"/>
                </a:solidFill>
              </a:rPr>
              <a:t>Бернард </a:t>
            </a:r>
            <a:r>
              <a:rPr lang="ru-RU" sz="2400" dirty="0" err="1">
                <a:solidFill>
                  <a:srgbClr val="C00000"/>
                </a:solidFill>
              </a:rPr>
              <a:t>Натансон</a:t>
            </a:r>
            <a:endParaRPr lang="ru-RU" sz="24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747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>Основные симптомы </a:t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 err="1" smtClean="0">
                <a:solidFill>
                  <a:srgbClr val="C00000"/>
                </a:solidFill>
              </a:rPr>
              <a:t>постабортного</a:t>
            </a:r>
            <a:r>
              <a:rPr lang="ru-RU" sz="3200" b="1" i="1" dirty="0" smtClean="0">
                <a:solidFill>
                  <a:srgbClr val="C00000"/>
                </a:solidFill>
              </a:rPr>
              <a:t> синдрома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8" y="1600200"/>
            <a:ext cx="6923112" cy="4525963"/>
          </a:xfrm>
        </p:spPr>
        <p:txBody>
          <a:bodyPr>
            <a:normAutofit/>
          </a:bodyPr>
          <a:lstStyle/>
          <a:p>
            <a:r>
              <a:rPr lang="en-US" sz="2800" dirty="0" err="1"/>
              <a:t>Чувство</a:t>
            </a:r>
            <a:r>
              <a:rPr lang="en-US" sz="2800" dirty="0"/>
              <a:t> </a:t>
            </a:r>
            <a:r>
              <a:rPr lang="en-US" sz="2800" dirty="0" err="1"/>
              <a:t>пустоты</a:t>
            </a:r>
            <a:r>
              <a:rPr lang="en-US" sz="2800" dirty="0"/>
              <a:t> и </a:t>
            </a:r>
            <a:r>
              <a:rPr lang="en-US" sz="2800" dirty="0" err="1"/>
              <a:t>утраты</a:t>
            </a:r>
            <a:endParaRPr lang="en-US" sz="2800" dirty="0"/>
          </a:p>
          <a:p>
            <a:r>
              <a:rPr lang="ru-RU" sz="2800" dirty="0"/>
              <a:t>Чувство вины и депрессия</a:t>
            </a:r>
          </a:p>
          <a:p>
            <a:r>
              <a:rPr lang="ru-RU" sz="2800" dirty="0" err="1"/>
              <a:t>Флэшбеки</a:t>
            </a:r>
            <a:r>
              <a:rPr lang="ru-RU" sz="2800" dirty="0"/>
              <a:t> и </a:t>
            </a:r>
            <a:r>
              <a:rPr lang="ru-RU" sz="2800" dirty="0" err="1"/>
              <a:t>репереживание</a:t>
            </a:r>
            <a:endParaRPr lang="ru-RU" sz="2800" dirty="0"/>
          </a:p>
          <a:p>
            <a:r>
              <a:rPr lang="ru-RU" sz="2800" dirty="0"/>
              <a:t>Кошмарные сны</a:t>
            </a:r>
          </a:p>
          <a:p>
            <a:r>
              <a:rPr lang="ru-RU" sz="2800" dirty="0"/>
              <a:t>Эмоциональная отгороженность</a:t>
            </a:r>
          </a:p>
          <a:p>
            <a:r>
              <a:rPr lang="ru-RU" sz="2800" dirty="0"/>
              <a:t>Употребление алкоголя</a:t>
            </a:r>
          </a:p>
          <a:p>
            <a:r>
              <a:rPr lang="ru-RU" sz="2800" dirty="0"/>
              <a:t>Самоубийства</a:t>
            </a:r>
          </a:p>
          <a:p>
            <a:r>
              <a:rPr lang="ru-RU" sz="2800" dirty="0"/>
              <a:t>Редко психозы и др.</a:t>
            </a:r>
            <a:endParaRPr lang="en-US" sz="2800" dirty="0"/>
          </a:p>
          <a:p>
            <a:endParaRPr lang="ru-RU" dirty="0"/>
          </a:p>
        </p:txBody>
      </p:sp>
      <p:pic>
        <p:nvPicPr>
          <p:cNvPr id="4" name="Picture 7" descr="o_rodah_i_aborta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632492"/>
            <a:ext cx="3352800" cy="218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342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>
            <a:normAutofit fontScale="90000"/>
          </a:bodyPr>
          <a:lstStyle/>
          <a:p>
            <a:r>
              <a:rPr lang="ru-RU" sz="3100" b="1" i="1" dirty="0" smtClean="0">
                <a:solidFill>
                  <a:srgbClr val="C00000"/>
                </a:solidFill>
              </a:rPr>
              <a:t>Основные симптомы </a:t>
            </a:r>
            <a:br>
              <a:rPr lang="ru-RU" sz="3100" b="1" i="1" dirty="0" smtClean="0">
                <a:solidFill>
                  <a:srgbClr val="C00000"/>
                </a:solidFill>
              </a:rPr>
            </a:br>
            <a:r>
              <a:rPr lang="ru-RU" sz="3100" b="1" i="1" dirty="0" err="1" smtClean="0">
                <a:solidFill>
                  <a:srgbClr val="C00000"/>
                </a:solidFill>
              </a:rPr>
              <a:t>постабортного</a:t>
            </a:r>
            <a:r>
              <a:rPr lang="ru-RU" sz="3100" b="1" i="1" dirty="0" smtClean="0">
                <a:solidFill>
                  <a:srgbClr val="C00000"/>
                </a:solidFill>
              </a:rPr>
              <a:t> синдрома</a:t>
            </a:r>
            <a:br>
              <a:rPr lang="ru-RU" sz="31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/>
              <a:t>Чувство </a:t>
            </a:r>
            <a:r>
              <a:rPr lang="ru-RU" sz="3600" b="1" i="1" dirty="0"/>
              <a:t>вины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600200"/>
            <a:ext cx="6851104" cy="4525963"/>
          </a:xfrm>
        </p:spPr>
        <p:txBody>
          <a:bodyPr>
            <a:noAutofit/>
          </a:bodyPr>
          <a:lstStyle/>
          <a:p>
            <a:r>
              <a:rPr lang="ru-RU" sz="2200" dirty="0"/>
              <a:t>56 % женщин и 75% мужчин </a:t>
            </a:r>
            <a:r>
              <a:rPr lang="ru-RU" sz="2200" dirty="0" err="1" smtClean="0"/>
              <a:t>испыты</a:t>
            </a:r>
            <a:r>
              <a:rPr lang="ru-RU" sz="2200" dirty="0" smtClean="0"/>
              <a:t>-</a:t>
            </a:r>
          </a:p>
          <a:p>
            <a:pPr marL="0" indent="0">
              <a:buNone/>
            </a:pPr>
            <a:r>
              <a:rPr lang="ru-RU" sz="2200" dirty="0"/>
              <a:t> </a:t>
            </a:r>
            <a:r>
              <a:rPr lang="ru-RU" sz="2200" dirty="0" smtClean="0"/>
              <a:t>     </a:t>
            </a:r>
            <a:r>
              <a:rPr lang="ru-RU" sz="2200" dirty="0" err="1" smtClean="0"/>
              <a:t>вают</a:t>
            </a:r>
            <a:r>
              <a:rPr lang="ru-RU" sz="2200" dirty="0" smtClean="0"/>
              <a:t> сильное чувство вины</a:t>
            </a:r>
          </a:p>
          <a:p>
            <a:pPr>
              <a:spcBef>
                <a:spcPts val="0"/>
              </a:spcBef>
            </a:pPr>
            <a:r>
              <a:rPr lang="ru-RU" sz="2200" dirty="0"/>
              <a:t>Большинство женщин </a:t>
            </a:r>
            <a:r>
              <a:rPr lang="ru-RU" sz="2200" dirty="0" smtClean="0"/>
              <a:t>впоследствии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200" dirty="0"/>
              <a:t> </a:t>
            </a:r>
            <a:r>
              <a:rPr lang="ru-RU" sz="2200" dirty="0" smtClean="0"/>
              <a:t>     считают </a:t>
            </a:r>
            <a:r>
              <a:rPr lang="ru-RU" sz="2200" dirty="0"/>
              <a:t>все проблемы в жизни </a:t>
            </a:r>
            <a:r>
              <a:rPr lang="ru-RU" sz="2200" dirty="0" smtClean="0"/>
              <a:t>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200" dirty="0" smtClean="0"/>
              <a:t>     расплатой </a:t>
            </a:r>
            <a:r>
              <a:rPr lang="ru-RU" sz="2200" dirty="0"/>
              <a:t>за сделанный </a:t>
            </a:r>
            <a:r>
              <a:rPr lang="ru-RU" sz="2200" dirty="0" smtClean="0"/>
              <a:t>аборт</a:t>
            </a:r>
          </a:p>
          <a:p>
            <a:r>
              <a:rPr lang="ru-RU" sz="2200" dirty="0"/>
              <a:t> </a:t>
            </a:r>
            <a:r>
              <a:rPr lang="ru-RU" sz="2200" dirty="0" smtClean="0"/>
              <a:t>Чувство </a:t>
            </a:r>
            <a:r>
              <a:rPr lang="ru-RU" sz="2200" dirty="0"/>
              <a:t>вины связано с утратой чувства собственной полноценности</a:t>
            </a:r>
            <a:r>
              <a:rPr lang="ru-RU" sz="2200" dirty="0" smtClean="0"/>
              <a:t>.</a:t>
            </a:r>
          </a:p>
          <a:p>
            <a:r>
              <a:rPr lang="ru-RU" sz="2200" dirty="0"/>
              <a:t> </a:t>
            </a:r>
            <a:r>
              <a:rPr lang="ru-RU" sz="2200" dirty="0" smtClean="0"/>
              <a:t>Чувство </a:t>
            </a:r>
            <a:r>
              <a:rPr lang="ru-RU" sz="2200" dirty="0"/>
              <a:t>вины увеличивает вероятность: </a:t>
            </a:r>
            <a:r>
              <a:rPr lang="ru-RU" sz="2200" dirty="0" smtClean="0"/>
              <a:t>бесплодия (в том числе вторичного), </a:t>
            </a:r>
            <a:r>
              <a:rPr lang="ru-RU" sz="2200" dirty="0" err="1"/>
              <a:t>невынашивания</a:t>
            </a:r>
            <a:r>
              <a:rPr lang="ru-RU" sz="2200" dirty="0"/>
              <a:t> беременности, преждевременных родов, рождения больного ребёнка. </a:t>
            </a:r>
          </a:p>
        </p:txBody>
      </p:sp>
      <p:pic>
        <p:nvPicPr>
          <p:cNvPr id="4" name="Picture 4" descr="0000gq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556792"/>
            <a:ext cx="2057400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7046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>
                <a:solidFill>
                  <a:srgbClr val="C00000"/>
                </a:solidFill>
              </a:rPr>
              <a:t>Основные симптомы </a:t>
            </a:r>
            <a:br>
              <a:rPr lang="ru-RU" sz="2800" b="1" i="1" dirty="0">
                <a:solidFill>
                  <a:srgbClr val="C00000"/>
                </a:solidFill>
              </a:rPr>
            </a:br>
            <a:r>
              <a:rPr lang="ru-RU" sz="2800" b="1" i="1" dirty="0" err="1">
                <a:solidFill>
                  <a:srgbClr val="C00000"/>
                </a:solidFill>
              </a:rPr>
              <a:t>постабортного</a:t>
            </a:r>
            <a:r>
              <a:rPr lang="ru-RU" sz="2800" b="1" i="1" dirty="0">
                <a:solidFill>
                  <a:srgbClr val="C00000"/>
                </a:solidFill>
              </a:rPr>
              <a:t> синдрома </a:t>
            </a:r>
            <a:r>
              <a:rPr lang="ru-RU" sz="2800" b="1" i="1" dirty="0" smtClean="0">
                <a:solidFill>
                  <a:srgbClr val="C00000"/>
                </a:solidFill>
              </a:rPr>
              <a:t/>
            </a:r>
            <a:br>
              <a:rPr lang="ru-RU" sz="2800" b="1" i="1" dirty="0" smtClean="0">
                <a:solidFill>
                  <a:srgbClr val="C00000"/>
                </a:solidFill>
              </a:rPr>
            </a:br>
            <a:r>
              <a:rPr lang="ru-RU" sz="2800" b="1" i="1" dirty="0" smtClean="0"/>
              <a:t>Эмоциональная </a:t>
            </a:r>
            <a:r>
              <a:rPr lang="ru-RU" sz="2800" b="1" i="1" dirty="0"/>
              <a:t>отгороженность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8" y="1600200"/>
            <a:ext cx="6923112" cy="4525963"/>
          </a:xfrm>
        </p:spPr>
        <p:txBody>
          <a:bodyPr>
            <a:normAutofit/>
          </a:bodyPr>
          <a:lstStyle/>
          <a:p>
            <a:r>
              <a:rPr lang="ru-RU" sz="2100" dirty="0" smtClean="0"/>
              <a:t>избегание </a:t>
            </a:r>
            <a:r>
              <a:rPr lang="ru-RU" sz="2100" dirty="0"/>
              <a:t>действий и ситуаций</a:t>
            </a:r>
            <a:r>
              <a:rPr lang="ru-RU" sz="2100" dirty="0" smtClean="0"/>
              <a:t>,</a:t>
            </a:r>
          </a:p>
          <a:p>
            <a:pPr marL="0" indent="0">
              <a:buNone/>
            </a:pPr>
            <a:r>
              <a:rPr lang="ru-RU" sz="2100" dirty="0"/>
              <a:t> </a:t>
            </a:r>
            <a:r>
              <a:rPr lang="ru-RU" sz="2100" dirty="0" smtClean="0"/>
              <a:t>    </a:t>
            </a:r>
            <a:r>
              <a:rPr lang="ru-RU" sz="2100" dirty="0"/>
              <a:t>способных вызвать воспоминания </a:t>
            </a:r>
            <a:endParaRPr lang="ru-RU" sz="2100" dirty="0" smtClean="0"/>
          </a:p>
          <a:p>
            <a:pPr marL="0" indent="0">
              <a:buNone/>
            </a:pPr>
            <a:r>
              <a:rPr lang="ru-RU" sz="2100" dirty="0"/>
              <a:t> </a:t>
            </a:r>
            <a:r>
              <a:rPr lang="ru-RU" sz="2100" dirty="0" smtClean="0"/>
              <a:t>    об аборте</a:t>
            </a:r>
            <a:endParaRPr lang="ru-RU" sz="2100" dirty="0"/>
          </a:p>
          <a:p>
            <a:r>
              <a:rPr lang="ru-RU" sz="2100" dirty="0" smtClean="0"/>
              <a:t>отстранение </a:t>
            </a:r>
            <a:r>
              <a:rPr lang="ru-RU" sz="2100" dirty="0"/>
              <a:t>или </a:t>
            </a:r>
            <a:r>
              <a:rPr lang="ru-RU" sz="2100" dirty="0" smtClean="0"/>
              <a:t>прекращение</a:t>
            </a:r>
          </a:p>
          <a:p>
            <a:pPr marL="0" indent="0">
              <a:buNone/>
            </a:pPr>
            <a:r>
              <a:rPr lang="ru-RU" sz="2100" dirty="0"/>
              <a:t> </a:t>
            </a:r>
            <a:r>
              <a:rPr lang="ru-RU" sz="2100" dirty="0" smtClean="0"/>
              <a:t>     взаимоотношений </a:t>
            </a:r>
            <a:r>
              <a:rPr lang="ru-RU" sz="2100" dirty="0"/>
              <a:t>с </a:t>
            </a:r>
            <a:endParaRPr lang="ru-RU" sz="2100" dirty="0" smtClean="0"/>
          </a:p>
          <a:p>
            <a:pPr marL="0" indent="0">
              <a:buNone/>
            </a:pPr>
            <a:r>
              <a:rPr lang="ru-RU" sz="2100" dirty="0"/>
              <a:t> </a:t>
            </a:r>
            <a:r>
              <a:rPr lang="ru-RU" sz="2100" dirty="0" smtClean="0"/>
              <a:t>     противоположным полом</a:t>
            </a:r>
          </a:p>
          <a:p>
            <a:r>
              <a:rPr lang="ru-RU" sz="2100" dirty="0"/>
              <a:t>стремление минимизировать контакт с </a:t>
            </a:r>
            <a:r>
              <a:rPr lang="ru-RU" sz="2100" dirty="0" smtClean="0"/>
              <a:t>детьми</a:t>
            </a:r>
          </a:p>
          <a:p>
            <a:r>
              <a:rPr lang="ru-RU" sz="2100" dirty="0"/>
              <a:t>снижение способности испытывать чувства любви или </a:t>
            </a:r>
            <a:r>
              <a:rPr lang="ru-RU" sz="2100" dirty="0" smtClean="0"/>
              <a:t>нежности</a:t>
            </a:r>
          </a:p>
          <a:p>
            <a:r>
              <a:rPr lang="ru-RU" sz="2100" dirty="0"/>
              <a:t>избегание или вытеснение мыслей или переживаний, связанных с абортом  </a:t>
            </a:r>
            <a:r>
              <a:rPr lang="ru-RU" sz="2100" dirty="0" smtClean="0"/>
              <a:t>снижение </a:t>
            </a:r>
            <a:r>
              <a:rPr lang="ru-RU" sz="2100" dirty="0"/>
              <a:t>интереса к занятиям, которые раньше приносили удовольствие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556792"/>
            <a:ext cx="2143125" cy="203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45199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274638"/>
            <a:ext cx="6923112" cy="1143000"/>
          </a:xfrm>
        </p:spPr>
        <p:txBody>
          <a:bodyPr>
            <a:normAutofit fontScale="90000"/>
          </a:bodyPr>
          <a:lstStyle/>
          <a:p>
            <a:r>
              <a:rPr lang="ru-RU" sz="3100" b="1" i="1" dirty="0">
                <a:solidFill>
                  <a:srgbClr val="C00000"/>
                </a:solidFill>
              </a:rPr>
              <a:t>Основные симптомы </a:t>
            </a:r>
            <a:br>
              <a:rPr lang="ru-RU" sz="3100" b="1" i="1" dirty="0">
                <a:solidFill>
                  <a:srgbClr val="C00000"/>
                </a:solidFill>
              </a:rPr>
            </a:br>
            <a:r>
              <a:rPr lang="ru-RU" sz="3100" b="1" i="1" dirty="0" err="1">
                <a:solidFill>
                  <a:srgbClr val="C00000"/>
                </a:solidFill>
              </a:rPr>
              <a:t>постабортного</a:t>
            </a:r>
            <a:r>
              <a:rPr lang="ru-RU" sz="3100" b="1" i="1" dirty="0">
                <a:solidFill>
                  <a:srgbClr val="C00000"/>
                </a:solidFill>
              </a:rPr>
              <a:t> синдрома </a:t>
            </a:r>
            <a:r>
              <a:rPr lang="ru-RU" sz="3100" b="1" i="1" dirty="0" smtClean="0">
                <a:solidFill>
                  <a:srgbClr val="C00000"/>
                </a:solidFill>
              </a:rPr>
              <a:t/>
            </a:r>
            <a:br>
              <a:rPr lang="ru-RU" sz="3100" b="1" i="1" dirty="0" smtClean="0">
                <a:solidFill>
                  <a:srgbClr val="C00000"/>
                </a:solidFill>
              </a:rPr>
            </a:br>
            <a:r>
              <a:rPr lang="ru-RU" sz="3100" b="1" i="1" dirty="0" err="1" smtClean="0"/>
              <a:t>Флэшбеки</a:t>
            </a:r>
            <a:r>
              <a:rPr lang="ru-RU" sz="3100" b="1" i="1" dirty="0" smtClean="0"/>
              <a:t> и </a:t>
            </a:r>
            <a:r>
              <a:rPr lang="ru-RU" sz="3100" b="1" i="1" dirty="0" err="1" smtClean="0"/>
              <a:t>репереживание</a:t>
            </a:r>
            <a:r>
              <a:rPr lang="ru-RU" sz="3100" b="1" i="1" dirty="0" smtClean="0"/>
              <a:t> -</a:t>
            </a: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600200"/>
            <a:ext cx="7283152" cy="4525963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3000" b="1" i="1" dirty="0"/>
              <a:t>воспроизведение или повторное переживание травмирующего события в виде: </a:t>
            </a:r>
            <a:endParaRPr lang="ru-RU" sz="3000" b="1" i="1" dirty="0" smtClean="0"/>
          </a:p>
          <a:p>
            <a:r>
              <a:rPr lang="ru-RU" dirty="0"/>
              <a:t> </a:t>
            </a:r>
            <a:r>
              <a:rPr lang="ru-RU" sz="2500" dirty="0" smtClean="0"/>
              <a:t>повторяющихся </a:t>
            </a:r>
            <a:r>
              <a:rPr lang="ru-RU" sz="2500" dirty="0"/>
              <a:t>и </a:t>
            </a:r>
            <a:r>
              <a:rPr lang="ru-RU" sz="2500" dirty="0" smtClean="0"/>
              <a:t>навязчивых</a:t>
            </a:r>
          </a:p>
          <a:p>
            <a:pPr marL="0" indent="0">
              <a:buNone/>
            </a:pPr>
            <a:r>
              <a:rPr lang="ru-RU" sz="2500" dirty="0"/>
              <a:t> </a:t>
            </a:r>
            <a:r>
              <a:rPr lang="ru-RU" sz="2500" dirty="0" smtClean="0"/>
              <a:t>     </a:t>
            </a:r>
            <a:r>
              <a:rPr lang="ru-RU" sz="2500" dirty="0"/>
              <a:t>мыслей об аборте или </a:t>
            </a:r>
            <a:endParaRPr lang="ru-RU" sz="2500" dirty="0" smtClean="0"/>
          </a:p>
          <a:p>
            <a:pPr marL="0" indent="0">
              <a:buNone/>
            </a:pPr>
            <a:r>
              <a:rPr lang="ru-RU" sz="2500" dirty="0"/>
              <a:t> </a:t>
            </a:r>
            <a:r>
              <a:rPr lang="ru-RU" sz="2500" dirty="0" smtClean="0"/>
              <a:t>     </a:t>
            </a:r>
            <a:r>
              <a:rPr lang="ru-RU" sz="2500" dirty="0" err="1" smtClean="0"/>
              <a:t>нерожденном</a:t>
            </a:r>
            <a:r>
              <a:rPr lang="ru-RU" sz="2500" dirty="0" smtClean="0"/>
              <a:t> </a:t>
            </a:r>
            <a:r>
              <a:rPr lang="ru-RU" sz="2500" dirty="0"/>
              <a:t>ребенке </a:t>
            </a:r>
            <a:endParaRPr lang="ru-RU" sz="2500" dirty="0" smtClean="0"/>
          </a:p>
          <a:p>
            <a:r>
              <a:rPr lang="ru-RU" sz="2500" dirty="0"/>
              <a:t>«</a:t>
            </a:r>
            <a:r>
              <a:rPr lang="ru-RU" sz="2500" dirty="0" smtClean="0"/>
              <a:t>обратных кадров», сцен </a:t>
            </a:r>
            <a:r>
              <a:rPr lang="ru-RU" sz="2500" dirty="0"/>
              <a:t>из </a:t>
            </a:r>
            <a:endParaRPr lang="ru-RU" sz="2500" dirty="0" smtClean="0"/>
          </a:p>
          <a:p>
            <a:r>
              <a:rPr lang="ru-RU" sz="2500" dirty="0" smtClean="0"/>
              <a:t>прошлого</a:t>
            </a:r>
            <a:r>
              <a:rPr lang="ru-RU" sz="2500" dirty="0"/>
              <a:t>, </a:t>
            </a:r>
            <a:r>
              <a:rPr lang="ru-RU" sz="2500" dirty="0" smtClean="0"/>
              <a:t>оформленных </a:t>
            </a:r>
            <a:r>
              <a:rPr lang="ru-RU" sz="2500" dirty="0"/>
              <a:t>в качестве воспоминания </a:t>
            </a:r>
            <a:endParaRPr lang="ru-RU" sz="2500" dirty="0" smtClean="0"/>
          </a:p>
          <a:p>
            <a:r>
              <a:rPr lang="ru-RU" sz="2500" dirty="0"/>
              <a:t> </a:t>
            </a:r>
            <a:r>
              <a:rPr lang="ru-RU" sz="2500" dirty="0" smtClean="0"/>
              <a:t>связанных </a:t>
            </a:r>
            <a:r>
              <a:rPr lang="ru-RU" sz="2500" dirty="0"/>
              <a:t>с абортом или ребенком «синдрома годовщины» 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530443"/>
            <a:ext cx="2371725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4360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74638"/>
            <a:ext cx="7139136" cy="1143000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C00000"/>
                </a:solidFill>
              </a:rPr>
              <a:t>Основные симптомы </a:t>
            </a:r>
            <a:br>
              <a:rPr lang="ru-RU" b="1" i="1" dirty="0">
                <a:solidFill>
                  <a:srgbClr val="C00000"/>
                </a:solidFill>
              </a:rPr>
            </a:br>
            <a:r>
              <a:rPr lang="ru-RU" b="1" i="1" dirty="0" err="1">
                <a:solidFill>
                  <a:srgbClr val="C00000"/>
                </a:solidFill>
              </a:rPr>
              <a:t>постабортного</a:t>
            </a:r>
            <a:r>
              <a:rPr lang="ru-RU" b="1" i="1" dirty="0">
                <a:solidFill>
                  <a:srgbClr val="C00000"/>
                </a:solidFill>
              </a:rPr>
              <a:t> синдрома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600200"/>
            <a:ext cx="6851104" cy="4525963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женщины, сделавшие аборт во время первой беременности, в 4,5 раза чаще начинают употреблять алкоголь и наркотики, чем женщины, сохранившие первую беременность</a:t>
            </a:r>
            <a:r>
              <a:rPr lang="ru-RU" dirty="0" smtClean="0"/>
              <a:t>.</a:t>
            </a:r>
          </a:p>
          <a:p>
            <a:r>
              <a:rPr lang="ru-RU" dirty="0"/>
              <a:t>уровень суицидов у женщин, совершивших аборт (34,7 на 100000), значительно превышает таковой у женщин, чья беременность закончилась родами (5,9 на 100 000)</a:t>
            </a:r>
          </a:p>
        </p:txBody>
      </p:sp>
    </p:spTree>
    <p:extLst>
      <p:ext uri="{BB962C8B-B14F-4D97-AF65-F5344CB8AC3E}">
        <p14:creationId xmlns:p14="http://schemas.microsoft.com/office/powerpoint/2010/main" val="28178955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ru-RU" b="1" i="1" dirty="0">
                <a:solidFill>
                  <a:srgbClr val="C00000"/>
                </a:solidFill>
              </a:rPr>
              <a:t>Особенности ПАС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600200"/>
            <a:ext cx="6851104" cy="4525963"/>
          </a:xfrm>
        </p:spPr>
        <p:txBody>
          <a:bodyPr/>
          <a:lstStyle/>
          <a:p>
            <a:r>
              <a:rPr lang="ru-RU" dirty="0"/>
              <a:t>Симптомы глубоко подавляются</a:t>
            </a:r>
          </a:p>
          <a:p>
            <a:r>
              <a:rPr lang="ru-RU" dirty="0"/>
              <a:t>Факт аборта и связанные с ним чувства никому не раскрываются</a:t>
            </a:r>
          </a:p>
          <a:p>
            <a:r>
              <a:rPr lang="ru-RU" dirty="0"/>
              <a:t>ПАС проявляется не сразу (через 0.5-5 лет)</a:t>
            </a:r>
          </a:p>
        </p:txBody>
      </p:sp>
      <p:pic>
        <p:nvPicPr>
          <p:cNvPr id="5" name="Picture 4" descr="Man-and-woman-300x1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981200"/>
            <a:ext cx="360040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89924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274638"/>
            <a:ext cx="6923112" cy="1143000"/>
          </a:xfrm>
        </p:spPr>
        <p:txBody>
          <a:bodyPr/>
          <a:lstStyle/>
          <a:p>
            <a:r>
              <a:rPr lang="ru-RU" b="1" i="1" dirty="0">
                <a:solidFill>
                  <a:srgbClr val="C00000"/>
                </a:solidFill>
              </a:rPr>
              <a:t>Сложности изучения ПАС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1680" y="1600200"/>
            <a:ext cx="6995120" cy="452596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</a:pPr>
            <a:r>
              <a:rPr lang="ru-RU" dirty="0"/>
              <a:t>Ж</a:t>
            </a:r>
            <a:r>
              <a:rPr lang="en-US" dirty="0" err="1"/>
              <a:t>елание</a:t>
            </a:r>
            <a:r>
              <a:rPr lang="en-US" dirty="0"/>
              <a:t> </a:t>
            </a:r>
            <a:r>
              <a:rPr lang="en-US" dirty="0" err="1"/>
              <a:t>участвовать</a:t>
            </a:r>
            <a:r>
              <a:rPr lang="en-US" dirty="0"/>
              <a:t> в </a:t>
            </a:r>
            <a:r>
              <a:rPr lang="en-US" dirty="0" err="1"/>
              <a:t>исследовании</a:t>
            </a:r>
            <a:r>
              <a:rPr lang="en-US" dirty="0"/>
              <a:t> у </a:t>
            </a:r>
            <a:r>
              <a:rPr lang="en-US" dirty="0" err="1"/>
              <a:t>данной</a:t>
            </a:r>
            <a:r>
              <a:rPr lang="en-US" dirty="0"/>
              <a:t> </a:t>
            </a:r>
            <a:r>
              <a:rPr lang="en-US" dirty="0" err="1"/>
              <a:t>популяции</a:t>
            </a:r>
            <a:r>
              <a:rPr lang="en-US" dirty="0"/>
              <a:t> </a:t>
            </a:r>
            <a:r>
              <a:rPr lang="en-US" dirty="0" err="1"/>
              <a:t>очень</a:t>
            </a:r>
            <a:r>
              <a:rPr lang="en-US" dirty="0"/>
              <a:t> </a:t>
            </a:r>
            <a:r>
              <a:rPr lang="en-US" dirty="0" err="1"/>
              <a:t>невысоко</a:t>
            </a:r>
            <a:r>
              <a:rPr lang="en-US" dirty="0"/>
              <a:t> и </a:t>
            </a:r>
            <a:r>
              <a:rPr lang="en-US" dirty="0" err="1"/>
              <a:t>непостоянно</a:t>
            </a:r>
            <a:r>
              <a:rPr lang="en-US" dirty="0"/>
              <a:t> </a:t>
            </a:r>
          </a:p>
          <a:p>
            <a:pPr>
              <a:lnSpc>
                <a:spcPct val="90000"/>
              </a:lnSpc>
            </a:pPr>
            <a:r>
              <a:rPr lang="ru-RU" dirty="0"/>
              <a:t>Р</a:t>
            </a:r>
            <a:r>
              <a:rPr lang="en-US" dirty="0" err="1"/>
              <a:t>азнообразие</a:t>
            </a:r>
            <a:r>
              <a:rPr lang="en-US" dirty="0"/>
              <a:t> </a:t>
            </a:r>
            <a:r>
              <a:rPr lang="en-US" dirty="0" err="1"/>
              <a:t>негативных</a:t>
            </a:r>
            <a:r>
              <a:rPr lang="en-US" dirty="0"/>
              <a:t> </a:t>
            </a:r>
            <a:r>
              <a:rPr lang="en-US" dirty="0" err="1"/>
              <a:t>эмоциональных</a:t>
            </a:r>
            <a:r>
              <a:rPr lang="en-US" dirty="0"/>
              <a:t> </a:t>
            </a:r>
            <a:r>
              <a:rPr lang="en-US" dirty="0" err="1"/>
              <a:t>последствий</a:t>
            </a:r>
            <a:r>
              <a:rPr lang="en-US" dirty="0"/>
              <a:t> </a:t>
            </a:r>
            <a:r>
              <a:rPr lang="en-US" dirty="0" err="1"/>
              <a:t>настолько</a:t>
            </a:r>
            <a:r>
              <a:rPr lang="en-US" dirty="0"/>
              <a:t> </a:t>
            </a:r>
            <a:r>
              <a:rPr lang="en-US" dirty="0" err="1"/>
              <a:t>велико</a:t>
            </a:r>
            <a:r>
              <a:rPr lang="en-US" dirty="0"/>
              <a:t>, </a:t>
            </a:r>
            <a:r>
              <a:rPr lang="en-US" dirty="0" err="1"/>
              <a:t>что</a:t>
            </a:r>
            <a:r>
              <a:rPr lang="en-US" dirty="0"/>
              <a:t> </a:t>
            </a:r>
            <a:r>
              <a:rPr lang="en-US" dirty="0" err="1"/>
              <a:t>невозможно</a:t>
            </a:r>
            <a:r>
              <a:rPr lang="en-US" dirty="0"/>
              <a:t> </a:t>
            </a:r>
            <a:r>
              <a:rPr lang="en-US" dirty="0" err="1"/>
              <a:t>рассмотреть</a:t>
            </a:r>
            <a:r>
              <a:rPr lang="en-US" dirty="0"/>
              <a:t> </a:t>
            </a:r>
            <a:r>
              <a:rPr lang="en-US" dirty="0" err="1"/>
              <a:t>все</a:t>
            </a:r>
            <a:r>
              <a:rPr lang="en-US" dirty="0"/>
              <a:t> </a:t>
            </a:r>
            <a:r>
              <a:rPr lang="en-US" dirty="0" err="1"/>
              <a:t>возможные</a:t>
            </a:r>
            <a:r>
              <a:rPr lang="en-US" dirty="0"/>
              <a:t> </a:t>
            </a:r>
            <a:r>
              <a:rPr lang="en-US" dirty="0" err="1"/>
              <a:t>расстройства</a:t>
            </a:r>
            <a:r>
              <a:rPr lang="en-US" dirty="0"/>
              <a:t> в </a:t>
            </a:r>
            <a:r>
              <a:rPr lang="en-US" dirty="0" err="1"/>
              <a:t>одном</a:t>
            </a:r>
            <a:r>
              <a:rPr lang="en-US" dirty="0"/>
              <a:t> </a:t>
            </a:r>
            <a:r>
              <a:rPr lang="en-US" dirty="0" err="1"/>
              <a:t>исследовании</a:t>
            </a:r>
            <a:r>
              <a:rPr lang="en-US" dirty="0"/>
              <a:t> </a:t>
            </a:r>
          </a:p>
          <a:p>
            <a:pPr>
              <a:lnSpc>
                <a:spcPct val="90000"/>
              </a:lnSpc>
            </a:pPr>
            <a:r>
              <a:rPr lang="ru-RU" dirty="0"/>
              <a:t>В</a:t>
            </a:r>
            <a:r>
              <a:rPr lang="en-US" dirty="0" err="1"/>
              <a:t>ыраженность</a:t>
            </a:r>
            <a:r>
              <a:rPr lang="en-US" dirty="0"/>
              <a:t> </a:t>
            </a:r>
            <a:r>
              <a:rPr lang="en-US" dirty="0" err="1"/>
              <a:t>эмоциональных</a:t>
            </a:r>
            <a:r>
              <a:rPr lang="en-US" dirty="0"/>
              <a:t> </a:t>
            </a:r>
            <a:r>
              <a:rPr lang="en-US" dirty="0" err="1"/>
              <a:t>реакций</a:t>
            </a:r>
            <a:r>
              <a:rPr lang="en-US" dirty="0"/>
              <a:t> </a:t>
            </a:r>
            <a:r>
              <a:rPr lang="en-US" dirty="0" err="1"/>
              <a:t>изменяется</a:t>
            </a:r>
            <a:r>
              <a:rPr lang="en-US" dirty="0"/>
              <a:t> </a:t>
            </a:r>
            <a:r>
              <a:rPr lang="en-US" dirty="0" err="1"/>
              <a:t>во</a:t>
            </a:r>
            <a:r>
              <a:rPr lang="en-US" dirty="0"/>
              <a:t> </a:t>
            </a:r>
            <a:r>
              <a:rPr lang="en-US" dirty="0" err="1"/>
              <a:t>времени</a:t>
            </a:r>
            <a:r>
              <a:rPr lang="en-US" dirty="0"/>
              <a:t>, и </a:t>
            </a:r>
            <a:r>
              <a:rPr lang="en-US" dirty="0" err="1"/>
              <a:t>есть</a:t>
            </a:r>
            <a:r>
              <a:rPr lang="en-US" dirty="0"/>
              <a:t> </a:t>
            </a:r>
            <a:r>
              <a:rPr lang="en-US" dirty="0" err="1"/>
              <a:t>много</a:t>
            </a:r>
            <a:r>
              <a:rPr lang="en-US" dirty="0"/>
              <a:t> </a:t>
            </a:r>
            <a:r>
              <a:rPr lang="en-US" dirty="0" err="1"/>
              <a:t>женщин</a:t>
            </a:r>
            <a:r>
              <a:rPr lang="en-US" dirty="0"/>
              <a:t> с </a:t>
            </a:r>
            <a:r>
              <a:rPr lang="en-US" dirty="0" err="1"/>
              <a:t>отсроченными</a:t>
            </a:r>
            <a:r>
              <a:rPr lang="en-US" dirty="0"/>
              <a:t> </a:t>
            </a:r>
            <a:r>
              <a:rPr lang="en-US" dirty="0" err="1"/>
              <a:t>симптомами</a:t>
            </a:r>
            <a:r>
              <a:rPr lang="en-US" dirty="0"/>
              <a:t> </a:t>
            </a:r>
          </a:p>
          <a:p>
            <a:pPr>
              <a:lnSpc>
                <a:spcPct val="90000"/>
              </a:lnSpc>
            </a:pPr>
            <a:r>
              <a:rPr lang="ru-RU" dirty="0"/>
              <a:t>И</a:t>
            </a:r>
            <a:r>
              <a:rPr lang="en-US" dirty="0" err="1"/>
              <a:t>спользование</a:t>
            </a:r>
            <a:r>
              <a:rPr lang="en-US" dirty="0"/>
              <a:t> </a:t>
            </a:r>
            <a:r>
              <a:rPr lang="en-US" dirty="0" err="1"/>
              <a:t>тестов</a:t>
            </a:r>
            <a:r>
              <a:rPr lang="en-US" dirty="0"/>
              <a:t>, </a:t>
            </a:r>
            <a:r>
              <a:rPr lang="en-US" dirty="0" err="1"/>
              <a:t>опросников</a:t>
            </a:r>
            <a:r>
              <a:rPr lang="en-US" dirty="0"/>
              <a:t> и </a:t>
            </a:r>
            <a:r>
              <a:rPr lang="en-US" dirty="0" err="1"/>
              <a:t>других</a:t>
            </a:r>
            <a:r>
              <a:rPr lang="en-US" dirty="0"/>
              <a:t> </a:t>
            </a:r>
            <a:r>
              <a:rPr lang="en-US" dirty="0" err="1"/>
              <a:t>стандартных</a:t>
            </a:r>
            <a:r>
              <a:rPr lang="en-US" dirty="0"/>
              <a:t> </a:t>
            </a:r>
            <a:r>
              <a:rPr lang="en-US" dirty="0" err="1"/>
              <a:t>шкал</a:t>
            </a:r>
            <a:r>
              <a:rPr lang="en-US" dirty="0"/>
              <a:t> </a:t>
            </a:r>
            <a:r>
              <a:rPr lang="en-US" dirty="0" err="1"/>
              <a:t>может</a:t>
            </a:r>
            <a:r>
              <a:rPr lang="en-US" dirty="0"/>
              <a:t> </a:t>
            </a:r>
            <a:r>
              <a:rPr lang="en-US" dirty="0" err="1"/>
              <a:t>быть</a:t>
            </a:r>
            <a:r>
              <a:rPr lang="en-US" dirty="0"/>
              <a:t> </a:t>
            </a:r>
            <a:r>
              <a:rPr lang="en-US" dirty="0" err="1"/>
              <a:t>недостаточно</a:t>
            </a:r>
            <a:r>
              <a:rPr lang="en-US" dirty="0"/>
              <a:t> </a:t>
            </a:r>
            <a:r>
              <a:rPr lang="en-US" dirty="0" err="1"/>
              <a:t>для</a:t>
            </a:r>
            <a:r>
              <a:rPr lang="en-US" dirty="0"/>
              <a:t> </a:t>
            </a:r>
            <a:r>
              <a:rPr lang="en-US" dirty="0" err="1"/>
              <a:t>раскрытия</a:t>
            </a:r>
            <a:r>
              <a:rPr lang="en-US" dirty="0"/>
              <a:t> </a:t>
            </a:r>
            <a:r>
              <a:rPr lang="en-US" dirty="0" err="1"/>
              <a:t>глубоких</a:t>
            </a:r>
            <a:r>
              <a:rPr lang="en-US" dirty="0"/>
              <a:t> </a:t>
            </a:r>
            <a:r>
              <a:rPr lang="en-US" dirty="0" err="1"/>
              <a:t>травм</a:t>
            </a:r>
            <a:r>
              <a:rPr lang="en-US" dirty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50065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/>
          <a:lstStyle/>
          <a:p>
            <a:r>
              <a:rPr lang="ru-RU" b="1" i="1" dirty="0">
                <a:solidFill>
                  <a:srgbClr val="C00000"/>
                </a:solidFill>
              </a:rPr>
              <a:t>Сложности изучения ПАС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600200"/>
            <a:ext cx="6851104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dirty="0"/>
              <a:t>Далеко не каждая женщина осознает связь симптомов с абортом</a:t>
            </a:r>
          </a:p>
          <a:p>
            <a:pPr>
              <a:lnSpc>
                <a:spcPct val="90000"/>
              </a:lnSpc>
            </a:pPr>
            <a:r>
              <a:rPr lang="ru-RU" dirty="0"/>
              <a:t>Далеко не каждая женщина готова говорить об этом</a:t>
            </a:r>
          </a:p>
          <a:p>
            <a:pPr>
              <a:lnSpc>
                <a:spcPct val="90000"/>
              </a:lnSpc>
            </a:pPr>
            <a:r>
              <a:rPr lang="ru-RU" dirty="0"/>
              <a:t>Аборт – это «зона внутреннего одиночества»</a:t>
            </a:r>
          </a:p>
          <a:p>
            <a:endParaRPr lang="ru-RU" dirty="0"/>
          </a:p>
        </p:txBody>
      </p:sp>
      <p:pic>
        <p:nvPicPr>
          <p:cNvPr id="4" name="Picture 4" descr="0_65214_e318d867_XL-300x2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09120"/>
            <a:ext cx="3048000" cy="224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76034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74638"/>
            <a:ext cx="7067128" cy="1143000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</a:rPr>
              <a:t>Профилактика </a:t>
            </a:r>
            <a:r>
              <a:rPr lang="ru-RU" sz="4000" b="1" i="1" dirty="0" err="1" smtClean="0">
                <a:solidFill>
                  <a:srgbClr val="C00000"/>
                </a:solidFill>
              </a:rPr>
              <a:t>постабортного</a:t>
            </a:r>
            <a:r>
              <a:rPr lang="ru-RU" sz="4000" b="1" i="1" dirty="0" smtClean="0">
                <a:solidFill>
                  <a:srgbClr val="C00000"/>
                </a:solidFill>
              </a:rPr>
              <a:t> синдрома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8" y="1600200"/>
            <a:ext cx="6923112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 smtClean="0"/>
              <a:t>Большинство женщин идут на аборт, находясь в стрессовом состоянии из-за незапланированной беременности.</a:t>
            </a:r>
          </a:p>
          <a:p>
            <a:pPr marL="0" indent="0">
              <a:buNone/>
            </a:pPr>
            <a:r>
              <a:rPr lang="ru-RU" sz="2200" dirty="0" smtClean="0"/>
              <a:t>Накануне аборта женщина обычно «закрывает на всё глаза». Она не желает ничего и никого видеть, хочет побыстрее все забыть .</a:t>
            </a:r>
          </a:p>
          <a:p>
            <a:pPr marL="0" indent="0">
              <a:buNone/>
            </a:pPr>
            <a:r>
              <a:rPr lang="ru-RU" sz="2200" dirty="0" smtClean="0"/>
              <a:t>Женщины не осознают серьёзность возможных проблем, часто не имеют правдивой информации.</a:t>
            </a:r>
          </a:p>
          <a:p>
            <a:pPr marL="0" indent="0">
              <a:buNone/>
            </a:pPr>
            <a:r>
              <a:rPr lang="ru-RU" sz="2200" dirty="0" smtClean="0"/>
              <a:t>Очень многие женщины, страдающие от последствий абортов думают, почему им раньше об этом не сказали.</a:t>
            </a:r>
          </a:p>
          <a:p>
            <a:pPr marL="0" indent="0">
              <a:buNone/>
            </a:pPr>
            <a:r>
              <a:rPr lang="ru-RU" sz="2200" dirty="0" smtClean="0"/>
              <a:t>Женщины, которые сделали аборт, преимущественно остаются со своими проблемами одни.</a:t>
            </a:r>
          </a:p>
          <a:p>
            <a:pPr marL="0" indent="0" algn="ctr">
              <a:buNone/>
            </a:pPr>
            <a:r>
              <a:rPr lang="ru-RU" sz="2200" b="1" i="1" dirty="0" smtClean="0">
                <a:solidFill>
                  <a:srgbClr val="C00000"/>
                </a:solidFill>
              </a:rPr>
              <a:t>Необходимо дальнейшее наблюдение и консультирование</a:t>
            </a:r>
            <a:r>
              <a:rPr lang="ru-RU" sz="2200" b="1" i="1" dirty="0" smtClean="0"/>
              <a:t> </a:t>
            </a:r>
            <a:endParaRPr lang="ru-RU" sz="2200" b="1" i="1" dirty="0"/>
          </a:p>
        </p:txBody>
      </p:sp>
    </p:spTree>
    <p:extLst>
      <p:ext uri="{BB962C8B-B14F-4D97-AF65-F5344CB8AC3E}">
        <p14:creationId xmlns:p14="http://schemas.microsoft.com/office/powerpoint/2010/main" val="20905609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274638"/>
            <a:ext cx="6923112" cy="1143000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>Работа с </a:t>
            </a:r>
            <a:r>
              <a:rPr lang="ru-RU" sz="3200" b="1" i="1" dirty="0" err="1" smtClean="0">
                <a:solidFill>
                  <a:srgbClr val="C00000"/>
                </a:solidFill>
              </a:rPr>
              <a:t>постабортным</a:t>
            </a:r>
            <a:r>
              <a:rPr lang="ru-RU" sz="3200" b="1" i="1" dirty="0" smtClean="0">
                <a:solidFill>
                  <a:srgbClr val="C00000"/>
                </a:solidFill>
              </a:rPr>
              <a:t> синдромом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8" y="1600200"/>
            <a:ext cx="6923112" cy="4525963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ru-RU" sz="1600" dirty="0" smtClean="0"/>
              <a:t>В 2013 году психологами  </a:t>
            </a:r>
            <a:r>
              <a:rPr lang="ru-RU" sz="1600" dirty="0"/>
              <a:t>проводилось </a:t>
            </a:r>
            <a:r>
              <a:rPr lang="ru-RU" sz="1600" dirty="0" smtClean="0"/>
              <a:t>исследование на </a:t>
            </a:r>
            <a:r>
              <a:rPr lang="ru-RU" sz="1600" dirty="0"/>
              <a:t>базе женской консультации УЗ «32-я городская клиническая поликлиника» г. Минска</a:t>
            </a:r>
            <a:r>
              <a:rPr lang="ru-RU" sz="1600" dirty="0" smtClean="0"/>
              <a:t>.</a:t>
            </a:r>
            <a:r>
              <a:rPr lang="ru-RU" sz="1600" dirty="0"/>
              <a:t> </a:t>
            </a:r>
            <a:endParaRPr lang="ru-RU" sz="1600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dirty="0"/>
              <a:t> </a:t>
            </a:r>
            <a:r>
              <a:rPr lang="ru-RU" sz="1600" dirty="0" smtClean="0"/>
              <a:t>      Целью исследования:  </a:t>
            </a:r>
            <a:r>
              <a:rPr lang="ru-RU" sz="1600" dirty="0"/>
              <a:t>изучить </a:t>
            </a:r>
            <a:r>
              <a:rPr lang="ru-RU" sz="1600" dirty="0" err="1"/>
              <a:t>самоотношение</a:t>
            </a:r>
            <a:r>
              <a:rPr lang="ru-RU" sz="1600" dirty="0"/>
              <a:t> у женщин с разным </a:t>
            </a:r>
            <a:endParaRPr lang="ru-RU" sz="1600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dirty="0"/>
              <a:t> </a:t>
            </a:r>
            <a:r>
              <a:rPr lang="ru-RU" sz="1600" dirty="0" smtClean="0"/>
              <a:t>      семейным статусом</a:t>
            </a:r>
            <a:r>
              <a:rPr lang="ru-RU" sz="1600" dirty="0"/>
              <a:t>, переживающим ПАС, приняло участие </a:t>
            </a:r>
            <a:endParaRPr lang="ru-RU" sz="1600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dirty="0"/>
              <a:t> </a:t>
            </a:r>
            <a:r>
              <a:rPr lang="ru-RU" sz="1600" dirty="0" smtClean="0"/>
              <a:t>       60   человек в  возрасте </a:t>
            </a:r>
            <a:r>
              <a:rPr lang="ru-RU" sz="1600" dirty="0"/>
              <a:t>от 16 до 45.</a:t>
            </a:r>
          </a:p>
          <a:p>
            <a:pPr>
              <a:spcBef>
                <a:spcPts val="0"/>
              </a:spcBef>
            </a:pPr>
            <a:r>
              <a:rPr lang="ru-RU" sz="1600" dirty="0" smtClean="0"/>
              <a:t>Разработанная </a:t>
            </a:r>
            <a:r>
              <a:rPr lang="ru-RU" sz="1600" dirty="0"/>
              <a:t>анкета помогла установить, что практически все женщины, как замужние, так и незамужние, избегают ситуаций, напоминающих об аборте, а также имеют признаки </a:t>
            </a:r>
            <a:r>
              <a:rPr lang="ru-RU" sz="1600" dirty="0" err="1"/>
              <a:t>постабортного</a:t>
            </a:r>
            <a:r>
              <a:rPr lang="ru-RU" sz="1600" dirty="0"/>
              <a:t> синдрома. Большинство опрошенных – 93% замужних и 100% незамужних женщин – испытывают страхи, тревогу, когда вспоминают об аборте, а также ощущают существенное чувство вины. 80% замужних и 47% незамужних женщин поменяли бы свое решение на данный момент. При этом важно отметить, что абсолютное большинство незамужних женщин хотят родить вновь, в то время, как только половина замужних женщин имеют такое же желание. При этом 37% замужних женщин и 12% незамужних женщин не могут забеременеть повторно после аборта, 57% из всех женщин развелись после аборта.</a:t>
            </a:r>
          </a:p>
        </p:txBody>
      </p:sp>
    </p:spTree>
    <p:extLst>
      <p:ext uri="{BB962C8B-B14F-4D97-AF65-F5344CB8AC3E}">
        <p14:creationId xmlns:p14="http://schemas.microsoft.com/office/powerpoint/2010/main" val="2494512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980728"/>
            <a:ext cx="6851104" cy="5145435"/>
          </a:xfrm>
        </p:spPr>
        <p:txBody>
          <a:bodyPr/>
          <a:lstStyle/>
          <a:p>
            <a:pPr marL="0" indent="0" algn="ctr">
              <a:buNone/>
            </a:pPr>
            <a:endParaRPr lang="ru-RU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4000" dirty="0" smtClean="0">
                <a:solidFill>
                  <a:srgbClr val="C00000"/>
                </a:solidFill>
              </a:rPr>
              <a:t>СПАСИБО ЗА ВНИМАНИЕ</a:t>
            </a:r>
            <a:endParaRPr lang="ru-RU" sz="4000" dirty="0">
              <a:solidFill>
                <a:srgbClr val="C00000"/>
              </a:solidFill>
            </a:endParaRPr>
          </a:p>
        </p:txBody>
      </p:sp>
      <p:pic>
        <p:nvPicPr>
          <p:cNvPr id="5" name="Picture 4" descr="images (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996952"/>
            <a:ext cx="3947659" cy="2626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45571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1B1B1B"/>
      </a:dk1>
      <a:lt1>
        <a:sysClr val="window" lastClr="D8D8D8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1030</TotalTime>
  <Words>658</Words>
  <Application>Microsoft Office PowerPoint</Application>
  <PresentationFormat>Экран (4:3)</PresentationFormat>
  <Paragraphs>73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  Постабортный синдром: причины, проявления, последствия </vt:lpstr>
      <vt:lpstr>Постабортный синдром (ПАС)- сочетание психологических проблем, психических и психосоматических нарушений, которые проявляются вследствие аборта, сразу или спустя несколько лет после аборта, имеет долговременное течение и рецедивы</vt:lpstr>
      <vt:lpstr>Основные симптомы  постабортного синдрома</vt:lpstr>
      <vt:lpstr>Основные симптомы  постабортного синдрома Чувство вины</vt:lpstr>
      <vt:lpstr>Основные симптомы  постабортного синдрома  Эмоциональная отгороженность</vt:lpstr>
      <vt:lpstr>Основные симптомы  постабортного синдрома  Флэшбеки и репереживание -</vt:lpstr>
      <vt:lpstr>Основные симптомы  постабортного синдрома</vt:lpstr>
      <vt:lpstr>Особенности ПАС</vt:lpstr>
      <vt:lpstr>Сложности изучения ПАС</vt:lpstr>
      <vt:lpstr>Сложности изучения ПАС</vt:lpstr>
      <vt:lpstr>Профилактика постабортного синдрома</vt:lpstr>
      <vt:lpstr>Работа с постабортным синдромом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Круглый стол</dc:title>
  <dc:creator>Sir_Stoker</dc:creator>
  <cp:lastModifiedBy>XXL</cp:lastModifiedBy>
  <cp:revision>81</cp:revision>
  <dcterms:created xsi:type="dcterms:W3CDTF">2012-10-01T18:17:52Z</dcterms:created>
  <dcterms:modified xsi:type="dcterms:W3CDTF">2014-10-15T05:13:01Z</dcterms:modified>
</cp:coreProperties>
</file>